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662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8" y="6414761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8965408" cy="692761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Box 1"/>
          <p:cNvSpPr txBox="1"/>
          <p:nvPr/>
        </p:nvSpPr>
        <p:spPr>
          <a:xfrm>
            <a:off x="4530344" y="5031232"/>
            <a:ext cx="5618704" cy="3012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9600">
                <a:solidFill>
                  <a:srgbClr val="FFFFFF"/>
                </a:solidFill>
                <a:latin typeface="Bernard MT Condensed"/>
                <a:ea typeface="Bernard MT Condensed"/>
                <a:cs typeface="Bernard MT Condensed"/>
                <a:sym typeface="Bernard MT Condensed"/>
              </a:defRPr>
            </a:lvl1pPr>
          </a:lstStyle>
          <a:p>
            <a:r>
              <a:t>FORT KING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200" y="772160"/>
            <a:ext cx="10515600" cy="5648643"/>
          </a:xfrm>
          <a:prstGeom prst="rect">
            <a:avLst/>
          </a:prstGeom>
        </p:spPr>
        <p:txBody>
          <a:bodyPr/>
          <a:lstStyle/>
          <a:p>
            <a:pPr marL="0" indent="0" algn="ctr" defTabSz="704087">
              <a:spcBef>
                <a:spcPts val="700"/>
              </a:spcBef>
              <a:buSzTx/>
              <a:buNone/>
              <a:defRPr sz="9600">
                <a:latin typeface="Bernard MT Condensed"/>
                <a:ea typeface="Bernard MT Condensed"/>
                <a:cs typeface="Bernard MT Condensed"/>
                <a:sym typeface="Bernard MT Condensed"/>
              </a:defRPr>
            </a:pPr>
            <a:r>
              <a:t>CHRONOLOGY OF </a:t>
            </a:r>
          </a:p>
          <a:p>
            <a:pPr marL="0" indent="0" algn="ctr" defTabSz="704087">
              <a:spcBef>
                <a:spcPts val="700"/>
              </a:spcBef>
              <a:buSzTx/>
              <a:buNone/>
              <a:defRPr sz="9600">
                <a:latin typeface="Bernard MT Condensed"/>
                <a:ea typeface="Bernard MT Condensed"/>
                <a:cs typeface="Bernard MT Condensed"/>
                <a:sym typeface="Bernard MT Condensed"/>
              </a:defRPr>
            </a:pPr>
            <a:r>
              <a:t>HISTORIC </a:t>
            </a:r>
          </a:p>
          <a:p>
            <a:pPr marL="0" indent="0" algn="ctr" defTabSz="704087">
              <a:spcBef>
                <a:spcPts val="700"/>
              </a:spcBef>
              <a:buSzTx/>
              <a:buNone/>
              <a:defRPr sz="9600">
                <a:latin typeface="Bernard MT Condensed"/>
                <a:ea typeface="Bernard MT Condensed"/>
                <a:cs typeface="Bernard MT Condensed"/>
                <a:sym typeface="Bernard MT Condensed"/>
              </a:defRPr>
            </a:pPr>
            <a:r>
              <a:t>FORT KING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2"/>
          <p:cNvSpPr txBox="1"/>
          <p:nvPr/>
        </p:nvSpPr>
        <p:spPr>
          <a:xfrm>
            <a:off x="746759" y="639877"/>
            <a:ext cx="10698482" cy="1716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1826 - Gad Humphries constructs the first Seminole Indian Agency in what is now </a:t>
            </a:r>
          </a:p>
          <a:p>
            <a:pPr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Ocala, FL</a:t>
            </a:r>
          </a:p>
        </p:txBody>
      </p:sp>
      <p:sp>
        <p:nvSpPr>
          <p:cNvPr id="100" name="TextBox 4"/>
          <p:cNvSpPr txBox="1"/>
          <p:nvPr/>
        </p:nvSpPr>
        <p:spPr>
          <a:xfrm>
            <a:off x="767079" y="2828837"/>
            <a:ext cx="10820401" cy="1716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1827 - Fort King is built to administrate the Treaty of </a:t>
            </a:r>
          </a:p>
          <a:p>
            <a:pPr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Moultrie Creek.  Relocation of Seminoles to a 	large reservation in Central Florida.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65758" y="316992"/>
            <a:ext cx="10713724" cy="5626607"/>
          </a:xfrm>
          <a:prstGeom prst="rect">
            <a:avLst/>
          </a:prstGeom>
        </p:spPr>
        <p:txBody>
          <a:bodyPr/>
          <a:lstStyle/>
          <a:p>
            <a:pPr marL="457200" indent="-685800">
              <a:buSz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1829 - As the recession of 1829 worsened, the army</a:t>
            </a:r>
          </a:p>
          <a:p>
            <a:pPr marL="457200" indent="-685800">
              <a:buSz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abandoned Fort King due to severe budget cuts.</a:t>
            </a:r>
          </a:p>
          <a:p>
            <a:pPr marL="457200" indent="-685800">
              <a:buSz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457200" indent="-685800">
              <a:buSz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  <a:p>
            <a:pPr marL="457200" indent="-685800">
              <a:buSz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457200" indent="-685800">
              <a:buSz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1832 - Payne’s Landing Treaty enforced</a:t>
            </a:r>
          </a:p>
          <a:p>
            <a:pPr marL="457200" indent="-685800">
              <a:buSz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by the U.S. Army, requiring the Seminole</a:t>
            </a:r>
          </a:p>
          <a:p>
            <a:pPr marL="457200" indent="-685800">
              <a:buSz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to give up their Florida lands and move </a:t>
            </a:r>
          </a:p>
          <a:p>
            <a:pPr marL="457200" indent="-685800">
              <a:buSz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west.</a:t>
            </a:r>
          </a:p>
        </p:txBody>
      </p:sp>
      <p:pic>
        <p:nvPicPr>
          <p:cNvPr id="103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6456" y="1700901"/>
            <a:ext cx="4085546" cy="49864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2" descr="Picture 2"/>
          <p:cNvPicPr>
            <a:picLocks noChangeAspect="1"/>
          </p:cNvPicPr>
          <p:nvPr/>
        </p:nvPicPr>
        <p:blipFill>
          <a:blip r:embed="rId2"/>
          <a:srcRect l="2820" t="8167" r="5096" b="11499"/>
          <a:stretch>
            <a:fillRect/>
          </a:stretch>
        </p:blipFill>
        <p:spPr>
          <a:xfrm>
            <a:off x="1108711" y="20701"/>
            <a:ext cx="10024111" cy="67575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2"/>
          <p:cNvSpPr txBox="1"/>
          <p:nvPr/>
        </p:nvSpPr>
        <p:spPr>
          <a:xfrm>
            <a:off x="2148839" y="4318032"/>
            <a:ext cx="10418066" cy="1360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0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#1 Giver 2024</a:t>
            </a:r>
          </a:p>
        </p:txBody>
      </p:sp>
      <p:sp>
        <p:nvSpPr>
          <p:cNvPr id="108" name="TextBox 2"/>
          <p:cNvSpPr txBox="1"/>
          <p:nvPr/>
        </p:nvSpPr>
        <p:spPr>
          <a:xfrm>
            <a:off x="1083489" y="1580245"/>
            <a:ext cx="10565677" cy="297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1835 - Wiley Thompson, Ft. King commanding officer and  	three others were killed by Seminole leader Osceola 	and 80 warriors at Fort King.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1835 - Dade Massacre marked the first day of the Second 	Seminole War.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6" descr="Picture 6"/>
          <p:cNvPicPr>
            <a:picLocks noChangeAspect="1"/>
          </p:cNvPicPr>
          <p:nvPr/>
        </p:nvPicPr>
        <p:blipFill>
          <a:blip r:embed="rId2"/>
          <a:srcRect b="4452"/>
          <a:stretch>
            <a:fillRect/>
          </a:stretch>
        </p:blipFill>
        <p:spPr>
          <a:xfrm>
            <a:off x="5904571" y="127001"/>
            <a:ext cx="5309529" cy="65651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Fort King, Florida – Legends of America">
            <a:extLst>
              <a:ext uri="{FF2B5EF4-FFF2-40B4-BE49-F238E27FC236}">
                <a16:creationId xmlns:a16="http://schemas.microsoft.com/office/drawing/2014/main" id="{CF8AB650-2C51-68D7-C6E9-5C3F19F26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516" y="497840"/>
            <a:ext cx="3708877" cy="56710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646993-5A0A-CF76-7A8D-315D19D884B9}"/>
              </a:ext>
            </a:extLst>
          </p:cNvPr>
          <p:cNvSpPr txBox="1"/>
          <p:nvPr/>
        </p:nvSpPr>
        <p:spPr>
          <a:xfrm>
            <a:off x="1339834" y="6168906"/>
            <a:ext cx="3444240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WILEY THOMPSON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2"/>
          <p:cNvSpPr txBox="1"/>
          <p:nvPr/>
        </p:nvSpPr>
        <p:spPr>
          <a:xfrm>
            <a:off x="1691639" y="1154141"/>
            <a:ext cx="8971282" cy="4423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1836 - The first fort was abandoned and 	burned 	to the ground by the Seminoles.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1837 - U.S. Army rebuilt the Fort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1840 - The last fighting takes place at Fort King 	with three soldiers killed.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166" y="93358"/>
            <a:ext cx="10009367" cy="66712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2"/>
          <p:cNvSpPr txBox="1"/>
          <p:nvPr/>
        </p:nvSpPr>
        <p:spPr>
          <a:xfrm>
            <a:off x="772159" y="1245741"/>
            <a:ext cx="10647682" cy="3940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1842 -  End of the Second Seminole War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1844 - Abandoned as a military base and became 	Marion 	County’s first courthouse and public building.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1846 - Settlers dismantle Fort King for its lumber.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Box 4"/>
          <p:cNvSpPr txBox="1"/>
          <p:nvPr/>
        </p:nvSpPr>
        <p:spPr>
          <a:xfrm>
            <a:off x="634999" y="428178"/>
            <a:ext cx="11409682" cy="2010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1927 - The DAR Ocala Chapter purchased the Soldier 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Cemetery to begin community efforts to preserve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 Fort King.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</p:txBody>
      </p:sp>
      <p:pic>
        <p:nvPicPr>
          <p:cNvPr id="12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247" y="1502766"/>
            <a:ext cx="6409946" cy="48074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2205332"/>
            <a:ext cx="5473192" cy="4104896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TextBox 3"/>
          <p:cNvSpPr txBox="1"/>
          <p:nvPr/>
        </p:nvSpPr>
        <p:spPr>
          <a:xfrm>
            <a:off x="6385559" y="6224883"/>
            <a:ext cx="5267962" cy="497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2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ST. AUGUSTINE, FL CEMETERY</a:t>
            </a:r>
          </a:p>
        </p:txBody>
      </p:sp>
      <p:sp>
        <p:nvSpPr>
          <p:cNvPr id="123" name="TextBox 6"/>
          <p:cNvSpPr txBox="1"/>
          <p:nvPr/>
        </p:nvSpPr>
        <p:spPr>
          <a:xfrm>
            <a:off x="328166" y="6241066"/>
            <a:ext cx="5052571" cy="497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2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DAR MONUMENT, Ocala, FL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Box 4"/>
          <p:cNvSpPr txBox="1"/>
          <p:nvPr/>
        </p:nvSpPr>
        <p:spPr>
          <a:xfrm>
            <a:off x="502919" y="1120338"/>
            <a:ext cx="11460482" cy="34582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1987 - During research of Ocala’s land use plan, city staff 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begins to realize the historical importance of the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 site for Ocala, Marion County and the nation.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1992 - Marion County purchased the first 15 acre parcel 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that comprises the greater Fort King site.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41" y="487680"/>
            <a:ext cx="4329940" cy="5773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846" y="487680"/>
            <a:ext cx="6967992" cy="57790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Box 4"/>
          <p:cNvSpPr txBox="1"/>
          <p:nvPr/>
        </p:nvSpPr>
        <p:spPr>
          <a:xfrm>
            <a:off x="411479" y="420359"/>
            <a:ext cx="11653522" cy="5388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2001 - City of Ocala spearheaded local efforts to secure a 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State of Florida grant to purchase the 22 acre 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“McCall homestead” on which Fort King was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 situated.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2004 - Designated a National Historic Landmark by the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National Park Service.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2014 - The park and visitor center were open to the public.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4" descr="Picture 4"/>
          <p:cNvPicPr>
            <a:picLocks noChangeAspect="1"/>
          </p:cNvPicPr>
          <p:nvPr/>
        </p:nvPicPr>
        <p:blipFill>
          <a:blip r:embed="rId2"/>
          <a:srcRect b="4889"/>
          <a:stretch>
            <a:fillRect/>
          </a:stretch>
        </p:blipFill>
        <p:spPr>
          <a:xfrm>
            <a:off x="1053981" y="-2"/>
            <a:ext cx="9614021" cy="6858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Box 4"/>
          <p:cNvSpPr txBox="1"/>
          <p:nvPr/>
        </p:nvSpPr>
        <p:spPr>
          <a:xfrm>
            <a:off x="645159" y="674399"/>
            <a:ext cx="11165841" cy="5388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2015 - City of Ocala awarded State of Florida Division of 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Historic Resources grant for replica of the fort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palisade walls and block houses.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2015 - FKHF expanded the park boundary with the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 purchase of a parcel on the west peripheral with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	 funding assistance from Felburn Foundation.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2017 - First Phase of the fort reconstruction complete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6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064" y="0"/>
            <a:ext cx="492581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TextBox 7"/>
          <p:cNvSpPr txBox="1"/>
          <p:nvPr/>
        </p:nvSpPr>
        <p:spPr>
          <a:xfrm>
            <a:off x="1755647" y="162560"/>
            <a:ext cx="8680706" cy="65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4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BLACKSMITH SHOP DEDICATION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Box 4"/>
          <p:cNvSpPr txBox="1"/>
          <p:nvPr/>
        </p:nvSpPr>
        <p:spPr>
          <a:xfrm>
            <a:off x="645159" y="322499"/>
            <a:ext cx="11165841" cy="6353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2018 - Fort King Heritage Foundation presents a check to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the City of Ocala for the last invoice for 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construction of Fort King.  The Fort is constructed 		and paid for!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 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2019 - East parcel purchased for temporary Fort King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Archaeology Resource Center (City, County/TDC, 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FKHF / Felburn Foundation).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	A contract was signed for the blacksmith shop and	archaeology work.</a:t>
            </a:r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2023 - May 11 Fort King celebrated history with the dedication of the Blacksmith Shop.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6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980" y="0"/>
            <a:ext cx="493403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TextBox 5"/>
          <p:cNvSpPr txBox="1"/>
          <p:nvPr/>
        </p:nvSpPr>
        <p:spPr>
          <a:xfrm>
            <a:off x="817880" y="1564639"/>
            <a:ext cx="2600962" cy="2025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4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HOW THE SOLDIERS DIED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4" descr="Picture 4"/>
          <p:cNvPicPr>
            <a:picLocks noChangeAspect="1"/>
          </p:cNvPicPr>
          <p:nvPr/>
        </p:nvPicPr>
        <p:blipFill>
          <a:blip r:embed="rId2"/>
          <a:srcRect t="6074" b="8295"/>
          <a:stretch>
            <a:fillRect/>
          </a:stretch>
        </p:blipFill>
        <p:spPr>
          <a:xfrm>
            <a:off x="1213183" y="121920"/>
            <a:ext cx="10003457" cy="66191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568</Words>
  <Application>Microsoft Office PowerPoint</Application>
  <PresentationFormat>Widescreen</PresentationFormat>
  <Paragraphs>83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Kathy Sherling</cp:lastModifiedBy>
  <cp:revision>1</cp:revision>
  <dcterms:modified xsi:type="dcterms:W3CDTF">2026-08-10T16:57:51Z</dcterms:modified>
</cp:coreProperties>
</file>